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90" r:id="rId5"/>
    <p:sldId id="279" r:id="rId6"/>
    <p:sldId id="257" r:id="rId7"/>
    <p:sldId id="281" r:id="rId8"/>
    <p:sldId id="300" r:id="rId9"/>
    <p:sldId id="291" r:id="rId10"/>
    <p:sldId id="295" r:id="rId11"/>
    <p:sldId id="293" r:id="rId12"/>
    <p:sldId id="299" r:id="rId13"/>
    <p:sldId id="297" r:id="rId14"/>
    <p:sldId id="301" r:id="rId15"/>
    <p:sldId id="283" r:id="rId16"/>
    <p:sldId id="302" r:id="rId17"/>
    <p:sldId id="298" r:id="rId18"/>
    <p:sldId id="296" r:id="rId19"/>
    <p:sldId id="289" r:id="rId20"/>
    <p:sldId id="286" r:id="rId21"/>
    <p:sldId id="287" r:id="rId22"/>
    <p:sldId id="259" r:id="rId23"/>
    <p:sldId id="284" r:id="rId24"/>
    <p:sldId id="282" r:id="rId25"/>
    <p:sldId id="285" r:id="rId26"/>
    <p:sldId id="278" r:id="rId27"/>
    <p:sldId id="277" r:id="rId28"/>
    <p:sldId id="280" r:id="rId29"/>
    <p:sldId id="263" r:id="rId30"/>
    <p:sldId id="264" r:id="rId31"/>
    <p:sldId id="261" r:id="rId32"/>
    <p:sldId id="258" r:id="rId33"/>
    <p:sldId id="260" r:id="rId34"/>
    <p:sldId id="265" r:id="rId35"/>
    <p:sldId id="266" r:id="rId36"/>
    <p:sldId id="276" r:id="rId37"/>
    <p:sldId id="262" r:id="rId38"/>
    <p:sldId id="267" r:id="rId39"/>
    <p:sldId id="268" r:id="rId40"/>
    <p:sldId id="269" r:id="rId41"/>
    <p:sldId id="270" r:id="rId42"/>
    <p:sldId id="271" r:id="rId43"/>
    <p:sldId id="272" r:id="rId44"/>
    <p:sldId id="273" r:id="rId45"/>
    <p:sldId id="274" r:id="rId46"/>
    <p:sldId id="27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autoAdjust="0"/>
    <p:restoredTop sz="93826" autoAdjust="0"/>
  </p:normalViewPr>
  <p:slideViewPr>
    <p:cSldViewPr snapToGrid="0">
      <p:cViewPr varScale="1">
        <p:scale>
          <a:sx n="116" d="100"/>
          <a:sy n="116" d="100"/>
        </p:scale>
        <p:origin x="522" y="108"/>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7/31/2023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16</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361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www.cde.ca.gov/nr/ne/yr20/yr20rel101.asp" TargetMode="External"/><Relationship Id="rId3" Type="http://schemas.openxmlformats.org/officeDocument/2006/relationships/hyperlink" Target="https://tea.texas.gov/reports-and-data/school-performance/accountability-research/completion-graduation-and-dropout" TargetMode="External"/><Relationship Id="rId7" Type="http://schemas.openxmlformats.org/officeDocument/2006/relationships/hyperlink" Target="https://infohub.nyced.org/reports/academics/graduation-results" TargetMode="External"/><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hyperlink" Target="https://www.publicschoolreview.com/tennessee/shelby-county-school-district/4700148-school-district" TargetMode="External"/><Relationship Id="rId5" Type="http://schemas.openxmlformats.org/officeDocument/2006/relationships/hyperlink" Target="https://www.cde.state.co.us/cdereval/gradratecurrent" TargetMode="External"/><Relationship Id="rId4" Type="http://schemas.openxmlformats.org/officeDocument/2006/relationships/hyperlink" Target="https://www.illinoisreportcard.com/district.aspx?source=trends&amp;source2=graduationrate&amp;Districtid=15016299025"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30.sv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6.svg"/></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7.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1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13" Type="http://schemas.microsoft.com/office/2007/relationships/hdphoto" Target="../media/hdphoto1.wdp"/><Relationship Id="rId3" Type="http://schemas.openxmlformats.org/officeDocument/2006/relationships/hyperlink" Target="https://www.census.gov/data/developers/guidance/api-user-guide.html" TargetMode="External"/><Relationship Id="rId7" Type="http://schemas.openxmlformats.org/officeDocument/2006/relationships/hyperlink" Target="https://www.publicschoolreview.com/tennessee/shelby-county-school-district/4700148-school-district" TargetMode="Externa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cde.state.co.us/cdereval/gradratecurrent" TargetMode="External"/><Relationship Id="rId11" Type="http://schemas.openxmlformats.org/officeDocument/2006/relationships/hyperlink" Target="https://www.bls.gov/help/hlpforma.htm#LA" TargetMode="External"/><Relationship Id="rId5" Type="http://schemas.openxmlformats.org/officeDocument/2006/relationships/hyperlink" Target="https://www.illinoisreportcard.com/district.aspx?source=trends&amp;source2=graduationrate&amp;Districtid=15016299025" TargetMode="External"/><Relationship Id="rId15" Type="http://schemas.microsoft.com/office/2007/relationships/hdphoto" Target="../media/hdphoto2.wdp"/><Relationship Id="rId10" Type="http://schemas.openxmlformats.org/officeDocument/2006/relationships/hyperlink" Target="https://www.bls.gov/developers/home.htm" TargetMode="External"/><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2"/>
            <a:ext cx="3849264" cy="1371600"/>
          </a:xfrm>
        </p:spPr>
        <p:txBody>
          <a:bodyPr/>
          <a:lstStyle/>
          <a:p>
            <a:r>
              <a:rPr lang="en-US" sz="1400" dirty="0"/>
              <a:t>View trend over time with line chart</a:t>
            </a:r>
          </a:p>
          <a:p>
            <a:r>
              <a:rPr lang="en-US" sz="1400" dirty="0"/>
              <a:t>Use trend lines when “messy”</a:t>
            </a:r>
          </a:p>
          <a:p>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2863344"/>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322983"/>
            <a:ext cx="3849264" cy="1994948"/>
          </a:xfrm>
        </p:spPr>
        <p:txBody>
          <a:bodyPr/>
          <a:lstStyle/>
          <a:p>
            <a:r>
              <a:rPr lang="en-US" sz="1400" dirty="0"/>
              <a:t>Cleaned data</a:t>
            </a:r>
          </a:p>
          <a:p>
            <a:r>
              <a:rPr lang="en-US" sz="1400" dirty="0"/>
              <a:t>Calculate key care abouts (e.g. mean, change rates)</a:t>
            </a:r>
          </a:p>
          <a:p>
            <a:r>
              <a:rPr lang="en-US" sz="1400" dirty="0"/>
              <a:t>Charted means</a:t>
            </a:r>
          </a:p>
          <a:p>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4975629"/>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Shift timelines but keep length the same</a:t>
            </a:r>
          </a:p>
          <a:p>
            <a:r>
              <a:rPr lang="en-US" sz="1400" dirty="0"/>
              <a:t>Leverage each other on time/qty limits</a:t>
            </a:r>
          </a:p>
          <a:p>
            <a:r>
              <a:rPr lang="en-US" sz="1400" dirty="0"/>
              <a:t>Reduced target cities</a:t>
            </a:r>
          </a:p>
          <a:p>
            <a:r>
              <a:rPr lang="en-US" sz="1400" dirty="0"/>
              <a:t>Reduced crime scope (property specific)</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spTree>
    <p:extLst>
      <p:ext uri="{BB962C8B-B14F-4D97-AF65-F5344CB8AC3E}">
        <p14:creationId xmlns:p14="http://schemas.microsoft.com/office/powerpoint/2010/main" val="286803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CDC12-4CB9-9D54-474F-AD6F255D9037}"/>
              </a:ext>
            </a:extLst>
          </p:cNvPr>
          <p:cNvSpPr>
            <a:spLocks noGrp="1"/>
          </p:cNvSpPr>
          <p:nvPr>
            <p:ph type="body" sz="quarter" idx="12"/>
          </p:nvPr>
        </p:nvSpPr>
        <p:spPr>
          <a:xfrm>
            <a:off x="1128584" y="808353"/>
            <a:ext cx="9625141" cy="2939863"/>
          </a:xfrm>
        </p:spPr>
        <p:txBody>
          <a:bodyPr/>
          <a:lstStyle/>
          <a:p>
            <a:r>
              <a:rPr lang="en-US" dirty="0"/>
              <a:t>POTENTIALLY Pull Data slides in from Additional Supporting Analysis Section</a:t>
            </a:r>
          </a:p>
        </p:txBody>
      </p:sp>
      <p:sp>
        <p:nvSpPr>
          <p:cNvPr id="5" name="Date Placeholder 4">
            <a:extLst>
              <a:ext uri="{FF2B5EF4-FFF2-40B4-BE49-F238E27FC236}">
                <a16:creationId xmlns:a16="http://schemas.microsoft.com/office/drawing/2014/main" id="{B744D62A-53AE-963E-9A20-0AAA3A664C3D}"/>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35C7E2A-3B4C-9CFF-E917-E314DDEFA342}"/>
              </a:ext>
            </a:extLst>
          </p:cNvPr>
          <p:cNvSpPr>
            <a:spLocks noGrp="1"/>
          </p:cNvSpPr>
          <p:nvPr>
            <p:ph type="ftr" sz="quarter" idx="3"/>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F11B370-C949-392E-B4B8-7D1D75686B4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0312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848536"/>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Third in population growth</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Property Values</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59301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297501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58271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496471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4"/>
          <a:srcRect r="5664"/>
          <a:stretch/>
        </p:blipFill>
        <p:spPr>
          <a:xfrm>
            <a:off x="7976415" y="4289029"/>
            <a:ext cx="4116731" cy="2181933"/>
          </a:xfrm>
          <a:prstGeom prst="rect">
            <a:avLst/>
          </a:prstGeom>
        </p:spPr>
      </p:pic>
      <p:pic>
        <p:nvPicPr>
          <p:cNvPr id="11" name="Picture 10">
            <a:extLst>
              <a:ext uri="{FF2B5EF4-FFF2-40B4-BE49-F238E27FC236}">
                <a16:creationId xmlns:a16="http://schemas.microsoft.com/office/drawing/2014/main" id="{C08AFCAA-AE13-52DF-4645-3E16D5C81379}"/>
              </a:ext>
            </a:extLst>
          </p:cNvPr>
          <p:cNvPicPr>
            <a:picLocks noChangeAspect="1"/>
          </p:cNvPicPr>
          <p:nvPr/>
        </p:nvPicPr>
        <p:blipFill>
          <a:blip r:embed="rId5"/>
          <a:stretch>
            <a:fillRect/>
          </a:stretch>
        </p:blipFill>
        <p:spPr>
          <a:xfrm>
            <a:off x="8679501" y="2607271"/>
            <a:ext cx="2962731" cy="1753453"/>
          </a:xfrm>
          <a:prstGeom prst="rect">
            <a:avLst/>
          </a:prstGeom>
        </p:spPr>
      </p:pic>
    </p:spTree>
    <p:extLst>
      <p:ext uri="{BB962C8B-B14F-4D97-AF65-F5344CB8AC3E}">
        <p14:creationId xmlns:p14="http://schemas.microsoft.com/office/powerpoint/2010/main" val="61630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t" anchorCtr="0"/>
          <a:lstStyle/>
          <a:p>
            <a:r>
              <a:rPr lang="en-US" dirty="0"/>
              <a:t>Next Steps</a:t>
            </a:r>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spTree>
    <p:extLst>
      <p:ext uri="{BB962C8B-B14F-4D97-AF65-F5344CB8AC3E}">
        <p14:creationId xmlns:p14="http://schemas.microsoft.com/office/powerpoint/2010/main" val="53944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Census Python API</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16</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5"/>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U.S. Bureau of Labor Statistics</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Austin,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Tennessee, Colorado,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4"/>
          <a:stretch>
            <a:fillRect/>
          </a:stretch>
        </p:blipFill>
        <p:spPr>
          <a:xfrm>
            <a:off x="5898037" y="3265588"/>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5"/>
          <a:stretch>
            <a:fillRect/>
          </a:stretch>
        </p:blipFill>
        <p:spPr>
          <a:xfrm>
            <a:off x="5898037" y="136525"/>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18</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3"/>
              </a:rPr>
              <a:t>Austin</a:t>
            </a:r>
            <a:r>
              <a:rPr lang="en-US" sz="1400" dirty="0"/>
              <a:t>, </a:t>
            </a:r>
            <a:r>
              <a:rPr lang="en-US" sz="1400" dirty="0">
                <a:effectLst/>
                <a:hlinkClick r:id="rId4"/>
              </a:rPr>
              <a:t>Chicago</a:t>
            </a:r>
            <a:r>
              <a:rPr lang="en-US" sz="1400" dirty="0"/>
              <a:t>, </a:t>
            </a:r>
            <a:r>
              <a:rPr lang="en-US" sz="1400" dirty="0">
                <a:effectLst/>
                <a:hlinkClick r:id="rId5"/>
              </a:rPr>
              <a:t>Denver</a:t>
            </a:r>
            <a:r>
              <a:rPr lang="en-US" sz="1400" dirty="0"/>
              <a:t>, </a:t>
            </a:r>
            <a:r>
              <a:rPr lang="en-US" sz="1400" dirty="0">
                <a:effectLst/>
                <a:hlinkClick r:id="rId6"/>
              </a:rPr>
              <a:t>Memphis</a:t>
            </a:r>
            <a:r>
              <a:rPr lang="en-US" sz="1400" dirty="0">
                <a:effectLst/>
              </a:rPr>
              <a:t>, </a:t>
            </a:r>
            <a:r>
              <a:rPr lang="en-US" sz="1400" dirty="0">
                <a:effectLst/>
                <a:hlinkClick r:id="rId7"/>
              </a:rPr>
              <a:t>New York City</a:t>
            </a:r>
            <a:r>
              <a:rPr lang="en-US" sz="1400" dirty="0"/>
              <a:t>, </a:t>
            </a:r>
            <a:r>
              <a:rPr lang="en-US" sz="1400" dirty="0">
                <a:effectLst/>
                <a:hlinkClick r:id="rId8"/>
              </a:rPr>
              <a:t>San Francisco</a:t>
            </a:r>
            <a:endParaRPr lang="en-US" sz="1400" dirty="0">
              <a:effectLst/>
            </a:endParaRPr>
          </a:p>
          <a:p>
            <a:r>
              <a:rPr lang="en-US" sz="1200" dirty="0">
                <a:solidFill>
                  <a:schemeClr val="accent2"/>
                </a:solidFill>
              </a:rPr>
              <a:t> </a:t>
            </a:r>
          </a:p>
        </p:txBody>
      </p:sp>
      <p:pic>
        <p:nvPicPr>
          <p:cNvPr id="26" name="Picture 25">
            <a:extLst>
              <a:ext uri="{FF2B5EF4-FFF2-40B4-BE49-F238E27FC236}">
                <a16:creationId xmlns:a16="http://schemas.microsoft.com/office/drawing/2014/main" id="{AA8BFF99-3525-2267-ED52-16DEDB48A288}"/>
              </a:ext>
            </a:extLst>
          </p:cNvPr>
          <p:cNvPicPr>
            <a:picLocks noChangeAspect="1"/>
          </p:cNvPicPr>
          <p:nvPr/>
        </p:nvPicPr>
        <p:blipFill>
          <a:blip r:embed="rId9"/>
          <a:stretch>
            <a:fillRect/>
          </a:stretch>
        </p:blipFill>
        <p:spPr>
          <a:xfrm>
            <a:off x="120585" y="976766"/>
            <a:ext cx="6130586" cy="4904468"/>
          </a:xfrm>
          <a:prstGeom prst="rect">
            <a:avLst/>
          </a:prstGeom>
        </p:spPr>
      </p:pic>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19</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5" y="2232251"/>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363391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315090"/>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spTree>
    <p:extLst>
      <p:ext uri="{BB962C8B-B14F-4D97-AF65-F5344CB8AC3E}">
        <p14:creationId xmlns:p14="http://schemas.microsoft.com/office/powerpoint/2010/main" val="109430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21</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27</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28</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30</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33</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41</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42</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43</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2093076" y="2640826"/>
            <a:ext cx="8005847" cy="2993853"/>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Challenging documentation</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4"/>
              </a:rPr>
              <a:t>Austin</a:t>
            </a:r>
            <a:r>
              <a:rPr lang="en-US" sz="1100" dirty="0">
                <a:latin typeface="Menlo" panose="020B0609030804020204" pitchFamily="49" charset="0"/>
              </a:rPr>
              <a:t>, </a:t>
            </a:r>
            <a:r>
              <a:rPr lang="en-US" sz="1100" dirty="0">
                <a:effectLst/>
                <a:latin typeface="Menlo" panose="020B0609030804020204" pitchFamily="49" charset="0"/>
                <a:hlinkClick r:id="rId5"/>
              </a:rPr>
              <a:t>Chicago</a:t>
            </a:r>
            <a:r>
              <a:rPr lang="en-US" sz="1100" dirty="0">
                <a:latin typeface="Menlo" panose="020B0609030804020204" pitchFamily="49" charset="0"/>
              </a:rPr>
              <a:t>, </a:t>
            </a:r>
            <a:r>
              <a:rPr lang="en-US" sz="1100" dirty="0">
                <a:effectLst/>
                <a:latin typeface="Menlo" panose="020B0609030804020204" pitchFamily="49" charset="0"/>
                <a:hlinkClick r:id="rId6"/>
              </a:rPr>
              <a:t>Denver</a:t>
            </a:r>
            <a:r>
              <a:rPr lang="en-US" sz="1100" dirty="0">
                <a:latin typeface="Menlo" panose="020B0609030804020204" pitchFamily="49" charset="0"/>
              </a:rPr>
              <a:t>, </a:t>
            </a:r>
            <a:r>
              <a:rPr lang="en-US" sz="1100" dirty="0">
                <a:effectLst/>
                <a:latin typeface="Menlo" panose="020B0609030804020204" pitchFamily="49" charset="0"/>
                <a:hlinkClick r:id="rId7"/>
              </a:rPr>
              <a:t>Memphis</a:t>
            </a:r>
            <a:r>
              <a:rPr lang="en-US" sz="1100" dirty="0">
                <a:effectLst/>
                <a:latin typeface="Menlo" panose="020B0609030804020204" pitchFamily="49" charset="0"/>
              </a:rPr>
              <a:t>, </a:t>
            </a:r>
            <a:r>
              <a:rPr lang="en-US" sz="1100" dirty="0">
                <a:effectLst/>
                <a:latin typeface="Menlo" panose="020B0609030804020204" pitchFamily="49" charset="0"/>
                <a:hlinkClick r:id="rId8"/>
              </a:rPr>
              <a:t>New York City</a:t>
            </a:r>
            <a:r>
              <a:rPr lang="en-US" sz="1100" dirty="0">
                <a:latin typeface="Menlo" panose="020B0609030804020204" pitchFamily="49" charset="0"/>
              </a:rPr>
              <a:t>, </a:t>
            </a:r>
            <a:r>
              <a:rPr lang="en-US" sz="1100" dirty="0">
                <a:effectLst/>
                <a:latin typeface="Menlo" panose="020B0609030804020204" pitchFamily="49" charset="0"/>
                <a:hlinkClick r:id="rId9"/>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0"/>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1"/>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6180735" y="4492060"/>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spTree>
    <p:extLst>
      <p:ext uri="{BB962C8B-B14F-4D97-AF65-F5344CB8AC3E}">
        <p14:creationId xmlns:p14="http://schemas.microsoft.com/office/powerpoint/2010/main" val="147919145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1B15C2-B622-4464-872A-FFB13E3A35C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249</TotalTime>
  <Words>2181</Words>
  <Application>Microsoft Office PowerPoint</Application>
  <PresentationFormat>Widescreen</PresentationFormat>
  <Paragraphs>572</Paragraphs>
  <Slides>43</Slides>
  <Notes>12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PowerPoint Presentation</vt:lpstr>
      <vt:lpstr>FINAL Recommendation: Denver, CO</vt:lpstr>
      <vt:lpstr>FINAL Recommendation: Denver, CO</vt:lpstr>
      <vt:lpstr>Next Steps</vt:lpstr>
      <vt:lpstr>Additional Supporting Analysis</vt:lpstr>
      <vt:lpstr>Profitability Growth</vt:lpstr>
      <vt:lpstr>Job market trends</vt:lpstr>
      <vt:lpstr>Unemployment rates across the united states</vt:lpstr>
      <vt:lpstr>School Analysis By Graduation Rate Percentages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Rebekah Aldrich</cp:lastModifiedBy>
  <cp:revision>21</cp:revision>
  <dcterms:created xsi:type="dcterms:W3CDTF">2023-07-26T17:59:29Z</dcterms:created>
  <dcterms:modified xsi:type="dcterms:W3CDTF">2023-08-01T01:10:07Z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